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0" r:id="rId1"/>
  </p:sldMasterIdLst>
  <p:notesMasterIdLst>
    <p:notesMasterId r:id="rId6"/>
  </p:notesMasterIdLst>
  <p:handoutMasterIdLst>
    <p:handoutMasterId r:id="rId7"/>
  </p:handoutMasterIdLst>
  <p:sldIdLst>
    <p:sldId id="256" r:id="rId2"/>
    <p:sldId id="302" r:id="rId3"/>
    <p:sldId id="326" r:id="rId4"/>
    <p:sldId id="30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2969"/>
  </p:normalViewPr>
  <p:slideViewPr>
    <p:cSldViewPr snapToGrid="0" snapToObjects="1">
      <p:cViewPr varScale="1">
        <p:scale>
          <a:sx n="102" d="100"/>
          <a:sy n="102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410EA-AF03-0C4C-8A45-BCF6B4D8573A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1C33-2801-F44C-A46C-BC450589598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4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73166-0E5D-6649-A1B0-4D1A2ACC95DD}" type="datetimeFigureOut">
              <a:rPr lang="it-IT" smtClean="0"/>
              <a:t>01/04/2019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AFC45-B1FC-B946-9B77-70B0E17955F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8586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29FA-73A1-494F-83EE-BA2A04450FAA}" type="datetime1">
              <a:rPr lang="it-IT" smtClean="0"/>
              <a:t>01/04/2019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4911-41EF-C542-ABBF-33A0172AAD21}" type="datetime1">
              <a:rPr lang="it-IT" smtClean="0"/>
              <a:t>01/04/2019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F07B-B800-B443-98B6-13BC8356282A}" type="datetime1">
              <a:rPr lang="it-IT" smtClean="0"/>
              <a:t>01/04/2019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D5AD-AD62-D440-B912-761D4475B361}" type="datetime1">
              <a:rPr lang="it-IT" smtClean="0"/>
              <a:t>01/04/2019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7E36-328E-0E4D-B1E4-95B264EA231D}" type="datetime1">
              <a:rPr lang="it-IT" smtClean="0"/>
              <a:t>01/04/2019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CAF25-7714-E843-8E4E-516FADC4AD49}" type="datetime1">
              <a:rPr lang="it-IT" smtClean="0"/>
              <a:t>01/04/2019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9736-ACFF-A84E-8EC4-ABCC0AC21F7D}" type="datetime1">
              <a:rPr lang="it-IT" smtClean="0"/>
              <a:t>01/04/2019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0702-ED9E-974C-9056-DB43B984282F}" type="datetime1">
              <a:rPr lang="it-IT" smtClean="0"/>
              <a:t>01/04/2019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FD20-A7F5-9E48-AF56-F16DF5FDB2E0}" type="datetime1">
              <a:rPr lang="it-IT" smtClean="0"/>
              <a:t>01/04/2019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C62AB-AD69-6342-8A1F-A0200CC5CDE6}" type="datetime1">
              <a:rPr lang="it-IT" smtClean="0"/>
              <a:t>01/04/2019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2784-B3FF-B84B-B724-F8425527EB85}" type="datetime1">
              <a:rPr lang="it-IT" smtClean="0"/>
              <a:t>01/04/2019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25EBAD4-E776-C049-B43C-BD544027E206}" type="datetime1">
              <a:rPr lang="it-IT" smtClean="0"/>
              <a:t>01/04/2019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55370"/>
            <a:ext cx="7543800" cy="30324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4000" dirty="0"/>
              <a:t>The </a:t>
            </a:r>
            <a:r>
              <a:rPr lang="en-GB" sz="4000" dirty="0" err="1"/>
              <a:t>DigitaliseSME</a:t>
            </a:r>
            <a:r>
              <a:rPr lang="en-GB" sz="4000" dirty="0"/>
              <a:t> Project</a:t>
            </a:r>
            <a:br>
              <a:rPr lang="en-GB" sz="4000" dirty="0"/>
            </a:br>
            <a:br>
              <a:rPr lang="en-GB" sz="4000" dirty="0"/>
            </a:br>
            <a:r>
              <a:rPr lang="en-GB" sz="2400" b="1" dirty="0">
                <a:solidFill>
                  <a:srgbClr val="FF0000"/>
                </a:solidFill>
              </a:rPr>
              <a:t>6</a:t>
            </a:r>
            <a:r>
              <a:rPr lang="en-GB" sz="2400" b="1" baseline="30000" dirty="0">
                <a:solidFill>
                  <a:srgbClr val="FF0000"/>
                </a:solidFill>
              </a:rPr>
              <a:t>th</a:t>
            </a:r>
            <a:r>
              <a:rPr lang="en-GB" sz="2400" b="1" dirty="0">
                <a:solidFill>
                  <a:srgbClr val="FF0000"/>
                </a:solidFill>
              </a:rPr>
              <a:t> SME CONFERENCE IN LJUBLJANA</a:t>
            </a:r>
            <a:br>
              <a:rPr lang="en-GB" sz="2400" b="1" dirty="0">
                <a:solidFill>
                  <a:srgbClr val="FF0000"/>
                </a:solidFill>
              </a:rPr>
            </a:b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GZS, April 2</a:t>
            </a:r>
            <a:r>
              <a:rPr lang="en-GB" sz="2000" baseline="30000" dirty="0">
                <a:solidFill>
                  <a:schemeClr val="tx1"/>
                </a:solidFill>
              </a:rPr>
              <a:t>nd</a:t>
            </a:r>
            <a:r>
              <a:rPr lang="en-GB" sz="2000" dirty="0">
                <a:solidFill>
                  <a:schemeClr val="tx1"/>
                </a:solidFill>
              </a:rPr>
              <a:t> 2019</a:t>
            </a:r>
            <a:br>
              <a:rPr lang="en-GB" sz="2000" dirty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6121" y="5326576"/>
            <a:ext cx="6461759" cy="1066800"/>
          </a:xfrm>
        </p:spPr>
        <p:txBody>
          <a:bodyPr>
            <a:normAutofit lnSpcReduction="10000"/>
          </a:bodyPr>
          <a:lstStyle/>
          <a:p>
            <a:r>
              <a:rPr lang="it-IT" i="1" dirty="0">
                <a:solidFill>
                  <a:schemeClr val="tx1"/>
                </a:solidFill>
              </a:rPr>
              <a:t>Stefan Moritz</a:t>
            </a:r>
          </a:p>
          <a:p>
            <a:r>
              <a:rPr lang="en-GB" i="1" dirty="0">
                <a:solidFill>
                  <a:schemeClr val="tx1"/>
                </a:solidFill>
              </a:rPr>
              <a:t>Managing Director European Entrepreneurs CEA-PME</a:t>
            </a:r>
          </a:p>
          <a:p>
            <a:r>
              <a:rPr lang="en-GB" i="1" dirty="0">
                <a:solidFill>
                  <a:schemeClr val="accent1"/>
                </a:solidFill>
              </a:rPr>
              <a:t>stefan.moritz@cea-pme.com</a:t>
            </a:r>
          </a:p>
        </p:txBody>
      </p:sp>
      <p:pic>
        <p:nvPicPr>
          <p:cNvPr id="4" name="Immagine 3" descr="index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49" y="5450701"/>
            <a:ext cx="687600" cy="762475"/>
          </a:xfrm>
          <a:prstGeom prst="rect">
            <a:avLst/>
          </a:prstGeom>
        </p:spPr>
      </p:pic>
      <p:pic>
        <p:nvPicPr>
          <p:cNvPr id="7" name="Immagine 6" descr="EuropeanEntrepreneurs_Logo_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2" y="120987"/>
            <a:ext cx="2835623" cy="1287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3FF441-32CF-48F5-8685-D6ADF3F99F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504" y="120988"/>
            <a:ext cx="5067553" cy="101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6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8640" y="955042"/>
            <a:ext cx="7713044" cy="601200"/>
          </a:xfrm>
        </p:spPr>
        <p:txBody>
          <a:bodyPr/>
          <a:lstStyle/>
          <a:p>
            <a:r>
              <a:rPr lang="en-GB" sz="2600" b="1" dirty="0"/>
              <a:t>Project’s Overview </a:t>
            </a:r>
            <a:endParaRPr lang="en-GB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443" y="1477987"/>
            <a:ext cx="7620000" cy="4666069"/>
          </a:xfrm>
        </p:spPr>
        <p:txBody>
          <a:bodyPr>
            <a:noAutofit/>
          </a:bodyPr>
          <a:lstStyle/>
          <a:p>
            <a:pPr marL="496800" indent="-457200" algn="just">
              <a:lnSpc>
                <a:spcPts val="2800"/>
              </a:lnSpc>
              <a:spcBef>
                <a:spcPts val="0"/>
              </a:spcBef>
            </a:pPr>
            <a:r>
              <a:rPr lang="en-GB" sz="2000" b="1" i="1" dirty="0"/>
              <a:t>What – </a:t>
            </a:r>
            <a:r>
              <a:rPr lang="en-GB" sz="2000" i="1" dirty="0"/>
              <a:t>Provide tailored and sustainable support to EU SMEs and Mid-Caps in digital transformation and cross-border business, through an ERASMUS-like exchange programme where highly qualified experts </a:t>
            </a:r>
            <a:r>
              <a:rPr lang="mr-IN" sz="2000" i="1" dirty="0"/>
              <a:t>–</a:t>
            </a:r>
            <a:r>
              <a:rPr lang="en-GB" sz="2000" i="1" dirty="0"/>
              <a:t> so-called “Digital Enablers” - to spend 1 month (of which at least </a:t>
            </a:r>
            <a:r>
              <a:rPr lang="en-GB" sz="2000" i="1" u="sng" dirty="0"/>
              <a:t>2 weeks at the company’s premises</a:t>
            </a:r>
            <a:r>
              <a:rPr lang="en-GB" sz="2000" i="1" dirty="0"/>
              <a:t>) and prepare a digitization project for the company.</a:t>
            </a:r>
          </a:p>
          <a:p>
            <a:pPr marL="496800" indent="-457200" algn="just">
              <a:lnSpc>
                <a:spcPts val="2800"/>
              </a:lnSpc>
              <a:spcBef>
                <a:spcPts val="0"/>
              </a:spcBef>
            </a:pPr>
            <a:r>
              <a:rPr lang="en-GB" sz="2000" b="1" i="1" dirty="0"/>
              <a:t>Why – </a:t>
            </a:r>
            <a:r>
              <a:rPr lang="en-GB" sz="2000" i="1" dirty="0"/>
              <a:t>SMEs are lagging greatly </a:t>
            </a:r>
            <a:r>
              <a:rPr lang="en-GB" sz="2000" i="1" dirty="0" err="1"/>
              <a:t>behing</a:t>
            </a:r>
            <a:r>
              <a:rPr lang="en-GB" sz="2000" i="1" dirty="0"/>
              <a:t> in digitalisation, and </a:t>
            </a:r>
            <a:r>
              <a:rPr lang="en-GB" sz="2000" i="1" dirty="0" err="1"/>
              <a:t>understimate</a:t>
            </a:r>
            <a:r>
              <a:rPr lang="en-GB" sz="2000" i="1" dirty="0"/>
              <a:t> its importance and potential for their business, but mostly they lack orientation, know-how and hands-on solutions</a:t>
            </a:r>
          </a:p>
          <a:p>
            <a:pPr marL="496800" indent="-457200" algn="just">
              <a:lnSpc>
                <a:spcPts val="2800"/>
              </a:lnSpc>
              <a:spcBef>
                <a:spcPts val="0"/>
              </a:spcBef>
            </a:pPr>
            <a:r>
              <a:rPr lang="en-GB" sz="2000" b="1" i="1" dirty="0"/>
              <a:t>Who – </a:t>
            </a:r>
            <a:r>
              <a:rPr lang="en-GB" sz="2000" i="1" dirty="0"/>
              <a:t>SMEs / Mid-caps (up to 499 employees) and DEs (Digital Enablers)</a:t>
            </a:r>
            <a:endParaRPr lang="en-GB" sz="2000" b="1" i="1" dirty="0"/>
          </a:p>
          <a:p>
            <a:pPr marL="496800" indent="-457200" algn="just">
              <a:lnSpc>
                <a:spcPts val="2800"/>
              </a:lnSpc>
              <a:spcBef>
                <a:spcPts val="0"/>
              </a:spcBef>
            </a:pPr>
            <a:r>
              <a:rPr lang="en-GB" sz="2000" b="1" i="1" dirty="0"/>
              <a:t>Where – </a:t>
            </a:r>
            <a:r>
              <a:rPr lang="en-GB" sz="2000" i="1" dirty="0"/>
              <a:t>All EU countries </a:t>
            </a:r>
            <a:r>
              <a:rPr lang="mr-IN" sz="2000" i="1" dirty="0"/>
              <a:t>–</a:t>
            </a:r>
            <a:r>
              <a:rPr lang="en-GB" sz="2000" i="1" dirty="0"/>
              <a:t> H2020 Programme countries</a:t>
            </a:r>
          </a:p>
          <a:p>
            <a:pPr marL="496800" indent="-457200" algn="just">
              <a:lnSpc>
                <a:spcPts val="2800"/>
              </a:lnSpc>
              <a:spcBef>
                <a:spcPts val="0"/>
              </a:spcBef>
            </a:pPr>
            <a:r>
              <a:rPr lang="en-GB" sz="2000" b="1" i="1" dirty="0"/>
              <a:t>When – before October 2019 </a:t>
            </a:r>
            <a:r>
              <a:rPr lang="mr-IN" sz="2000" i="1" dirty="0"/>
              <a:t>–</a:t>
            </a:r>
            <a:r>
              <a:rPr lang="en-GB" sz="2000" i="1" dirty="0"/>
              <a:t> each month a deadline!</a:t>
            </a:r>
            <a:endParaRPr lang="en-GB" sz="2000" b="1" dirty="0"/>
          </a:p>
          <a:p>
            <a:pPr marL="496800" indent="-457200" algn="just">
              <a:lnSpc>
                <a:spcPct val="150000"/>
              </a:lnSpc>
              <a:spcBef>
                <a:spcPts val="0"/>
              </a:spcBef>
            </a:pPr>
            <a:endParaRPr lang="en-GB" sz="2400" i="1" dirty="0"/>
          </a:p>
        </p:txBody>
      </p:sp>
      <p:pic>
        <p:nvPicPr>
          <p:cNvPr id="4" name="Immagine 3" descr="index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49" y="5450701"/>
            <a:ext cx="687600" cy="762475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640079" y="6413855"/>
            <a:ext cx="74507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6</a:t>
            </a:r>
            <a:r>
              <a:rPr lang="en-GB" sz="1200" b="1" baseline="30000" dirty="0"/>
              <a:t>th</a:t>
            </a:r>
            <a:r>
              <a:rPr lang="en-GB" sz="1200" b="1" dirty="0"/>
              <a:t> SME CONFERENCE IN LJUBLJANA</a:t>
            </a:r>
            <a:br>
              <a:rPr lang="en-GB" sz="1200" dirty="0"/>
            </a:br>
            <a:r>
              <a:rPr lang="en-GB" sz="1100" dirty="0"/>
              <a:t>GZS, April 2</a:t>
            </a:r>
            <a:r>
              <a:rPr lang="en-GB" sz="1100" baseline="30000" dirty="0"/>
              <a:t>nd</a:t>
            </a:r>
            <a:r>
              <a:rPr lang="en-GB" sz="1100" dirty="0"/>
              <a:t> 2019</a:t>
            </a:r>
            <a:endParaRPr lang="en-GB" sz="1100" i="1" dirty="0"/>
          </a:p>
        </p:txBody>
      </p:sp>
      <p:pic>
        <p:nvPicPr>
          <p:cNvPr id="10" name="Immagine 9" descr="EuropeanEntrepreneurs_Logo_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2" y="120987"/>
            <a:ext cx="1642919" cy="7462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29985B-F4C1-48C6-99DF-59E3C37F4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842" y="13257"/>
            <a:ext cx="5082341" cy="101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2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194"/>
            <a:ext cx="7620000" cy="550444"/>
          </a:xfrm>
        </p:spPr>
        <p:txBody>
          <a:bodyPr/>
          <a:lstStyle/>
          <a:p>
            <a:r>
              <a:rPr lang="en-GB" sz="2600" b="1" dirty="0"/>
              <a:t>Who can participate – SMEs and DEs</a:t>
            </a:r>
            <a:endParaRPr lang="en-GB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199" y="1536191"/>
            <a:ext cx="3888879" cy="48776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GB" sz="2200" b="1" i="1" dirty="0"/>
              <a:t>Participation Criteria – SMEs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1700" b="1" i="1" dirty="0"/>
              <a:t>Less than 500 employees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1700" b="1" i="1" dirty="0"/>
              <a:t>Short explanation of the reason </a:t>
            </a:r>
            <a:r>
              <a:rPr lang="en-GB" sz="1700" b="1" i="1" dirty="0" err="1"/>
              <a:t>tp</a:t>
            </a:r>
            <a:r>
              <a:rPr lang="en-GB" sz="1700" b="1" i="1" dirty="0"/>
              <a:t> participate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1700" b="1" i="1" dirty="0"/>
              <a:t>Universality of the case/problem, potential to multiply the solution, replicability in other sectors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1700" b="1" i="1" dirty="0"/>
              <a:t>Readiness to take over full lodge and boarding expenses of DE for 2-4 weeks (=commitment)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1700" b="1" i="1" dirty="0"/>
              <a:t>At least 1 manager who speaks EN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1700" b="1" i="1" dirty="0"/>
              <a:t>Available time before Oct. 2019</a:t>
            </a:r>
          </a:p>
          <a:p>
            <a:pPr marL="114300" indent="0">
              <a:buNone/>
            </a:pPr>
            <a:endParaRPr lang="en-GB" b="1" i="1" dirty="0"/>
          </a:p>
          <a:p>
            <a:pPr marL="49680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GB" sz="1000" b="1" i="1" dirty="0"/>
          </a:p>
          <a:p>
            <a:pPr marL="496800" indent="-457200" algn="just">
              <a:lnSpc>
                <a:spcPct val="150000"/>
              </a:lnSpc>
              <a:spcBef>
                <a:spcPts val="0"/>
              </a:spcBef>
            </a:pPr>
            <a:endParaRPr lang="en-GB" sz="2400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AF8582-1C29-41BC-BCF7-3B67502D3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9599" y="1614196"/>
            <a:ext cx="3973229" cy="4799658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GB" sz="4600" b="1" i="1" dirty="0"/>
              <a:t>Participation Criteria – DEs</a:t>
            </a:r>
          </a:p>
          <a:p>
            <a:pPr marL="211050" lvl="3" indent="-17145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GB" sz="3600" b="1" i="1" dirty="0"/>
              <a:t>Adequate educational background  </a:t>
            </a:r>
          </a:p>
          <a:p>
            <a:pPr marL="211050" lvl="3" indent="-17145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GB" sz="3600" b="1" i="1" dirty="0"/>
              <a:t>Min. 7 years professional experience</a:t>
            </a:r>
          </a:p>
          <a:p>
            <a:pPr marL="211050" lvl="3" indent="-17145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GB" sz="3600" b="1" i="1" dirty="0"/>
              <a:t>Priority fields of competences</a:t>
            </a:r>
          </a:p>
          <a:p>
            <a:pPr marL="211050" lvl="3" indent="-17145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GB" sz="3600" b="1" i="1" dirty="0"/>
              <a:t>2 reference letters from current/past clients</a:t>
            </a:r>
          </a:p>
          <a:p>
            <a:pPr marL="211050" lvl="3" indent="-17145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GB" sz="3600" b="1" i="1" dirty="0"/>
              <a:t>A proof of professional independency (not shareholder in competing companies)</a:t>
            </a:r>
          </a:p>
          <a:p>
            <a:pPr marL="211050" lvl="3" indent="-17145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GB" sz="3600" b="1" i="1" dirty="0"/>
              <a:t>A proof of language skills (EN or other)</a:t>
            </a:r>
          </a:p>
          <a:p>
            <a:pPr marL="211050" indent="-171450">
              <a:lnSpc>
                <a:spcPct val="150000"/>
              </a:lnSpc>
              <a:spcBef>
                <a:spcPts val="0"/>
              </a:spcBef>
            </a:pPr>
            <a:r>
              <a:rPr lang="en-GB" sz="3600" b="1" i="1" dirty="0"/>
              <a:t>Available time before Oct. 2019</a:t>
            </a:r>
          </a:p>
          <a:p>
            <a:pPr marL="39600" lvl="3" indent="0">
              <a:lnSpc>
                <a:spcPct val="170000"/>
              </a:lnSpc>
              <a:spcBef>
                <a:spcPts val="0"/>
              </a:spcBef>
              <a:buClr>
                <a:schemeClr val="accent1"/>
              </a:buClr>
              <a:buNone/>
            </a:pPr>
            <a:endParaRPr lang="en-GB" sz="2700" b="1" i="1" dirty="0"/>
          </a:p>
          <a:p>
            <a:endParaRPr lang="en-GB" sz="1500" b="1" i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Immagine 3" descr="index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49" y="5450701"/>
            <a:ext cx="687600" cy="762475"/>
          </a:xfrm>
          <a:prstGeom prst="rect">
            <a:avLst/>
          </a:prstGeom>
        </p:spPr>
      </p:pic>
      <p:pic>
        <p:nvPicPr>
          <p:cNvPr id="10" name="Immagine 9" descr="EuropeanEntrepreneurs_Logo_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2" y="120987"/>
            <a:ext cx="1642919" cy="7462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B21CA4-1434-4B23-9BD6-120B68BDEF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843" y="20962"/>
            <a:ext cx="5091450" cy="1017263"/>
          </a:xfrm>
          <a:prstGeom prst="rect">
            <a:avLst/>
          </a:prstGeom>
        </p:spPr>
      </p:pic>
      <p:sp>
        <p:nvSpPr>
          <p:cNvPr id="12" name="CasellaDiTesto 7"/>
          <p:cNvSpPr txBox="1"/>
          <p:nvPr/>
        </p:nvSpPr>
        <p:spPr>
          <a:xfrm>
            <a:off x="640079" y="6413855"/>
            <a:ext cx="745077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6</a:t>
            </a:r>
            <a:r>
              <a:rPr lang="en-GB" sz="1200" b="1" baseline="30000" dirty="0"/>
              <a:t>th</a:t>
            </a:r>
            <a:r>
              <a:rPr lang="en-GB" sz="1200" b="1" dirty="0"/>
              <a:t> SME CONFERENCE IN LJUBLJANA</a:t>
            </a:r>
            <a:br>
              <a:rPr lang="en-GB" sz="1200" dirty="0"/>
            </a:br>
            <a:r>
              <a:rPr lang="en-GB" sz="1100" dirty="0"/>
              <a:t>GZS, April 2</a:t>
            </a:r>
            <a:r>
              <a:rPr lang="en-GB" sz="1100" baseline="30000" dirty="0"/>
              <a:t>nd</a:t>
            </a:r>
            <a:r>
              <a:rPr lang="en-GB" sz="1100" dirty="0"/>
              <a:t> 2019</a:t>
            </a:r>
            <a:endParaRPr lang="en-GB" sz="1100" i="1" dirty="0"/>
          </a:p>
        </p:txBody>
      </p:sp>
    </p:spTree>
    <p:extLst>
      <p:ext uri="{BB962C8B-B14F-4D97-AF65-F5344CB8AC3E}">
        <p14:creationId xmlns:p14="http://schemas.microsoft.com/office/powerpoint/2010/main" val="348260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8640" y="1638834"/>
            <a:ext cx="7528560" cy="719264"/>
          </a:xfrm>
        </p:spPr>
        <p:txBody>
          <a:bodyPr/>
          <a:lstStyle/>
          <a:p>
            <a:r>
              <a:rPr lang="en-GB" sz="32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86010"/>
            <a:ext cx="7620000" cy="3330217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sl-SI" sz="4000" i="1" dirty="0">
                <a:solidFill>
                  <a:srgbClr val="0070C0"/>
                </a:solidFill>
                <a:latin typeface="+mj-lt"/>
              </a:rPr>
              <a:t>Najlepša hvala za vašo pozornost</a:t>
            </a:r>
            <a:r>
              <a:rPr lang="en-GB" sz="4000" i="1" spc="-100" dirty="0">
                <a:solidFill>
                  <a:srgbClr val="1782BF"/>
                </a:solidFill>
                <a:latin typeface="Cambria"/>
                <a:ea typeface="+mj-ea"/>
                <a:cs typeface="+mj-cs"/>
              </a:rPr>
              <a:t>!</a:t>
            </a:r>
          </a:p>
          <a:p>
            <a:pPr marL="114300" indent="0" algn="ctr">
              <a:buNone/>
            </a:pPr>
            <a:endParaRPr lang="en-GB" sz="2000" i="1" spc="-100" dirty="0">
              <a:solidFill>
                <a:srgbClr val="1782BF"/>
              </a:solidFill>
              <a:latin typeface="Cambria"/>
              <a:ea typeface="+mj-ea"/>
              <a:cs typeface="+mj-cs"/>
            </a:endParaRPr>
          </a:p>
          <a:p>
            <a:pPr marL="114300" indent="0" algn="ctr">
              <a:buNone/>
            </a:pPr>
            <a:r>
              <a:rPr lang="en-GB" sz="6000" spc="-100" dirty="0" err="1">
                <a:solidFill>
                  <a:srgbClr val="1782BF"/>
                </a:solidFill>
                <a:latin typeface="Cambria"/>
                <a:ea typeface="+mj-ea"/>
                <a:cs typeface="+mj-cs"/>
              </a:rPr>
              <a:t>www.digitalisesme.eu</a:t>
            </a:r>
            <a:endParaRPr lang="en-GB" sz="6000" spc="-100" dirty="0">
              <a:solidFill>
                <a:srgbClr val="1782BF"/>
              </a:solidFill>
              <a:latin typeface="Cambria"/>
              <a:ea typeface="+mj-ea"/>
              <a:cs typeface="+mj-cs"/>
            </a:endParaRPr>
          </a:p>
          <a:p>
            <a:pPr marL="114300" indent="0" algn="ctr">
              <a:buNone/>
            </a:pPr>
            <a:endParaRPr lang="en-GB" sz="2000" i="1" spc="-100" dirty="0">
              <a:solidFill>
                <a:srgbClr val="1782BF"/>
              </a:solidFill>
              <a:latin typeface="Cambria"/>
              <a:ea typeface="+mj-ea"/>
              <a:cs typeface="+mj-cs"/>
            </a:endParaRPr>
          </a:p>
          <a:p>
            <a:pPr marL="114300" indent="0" algn="ctr">
              <a:buNone/>
            </a:pPr>
            <a:r>
              <a:rPr lang="en-GB" sz="4000" i="1" spc="-100" dirty="0" err="1">
                <a:solidFill>
                  <a:srgbClr val="1782BF"/>
                </a:solidFill>
                <a:latin typeface="Cambria"/>
                <a:ea typeface="+mj-ea"/>
                <a:cs typeface="+mj-cs"/>
              </a:rPr>
              <a:t>stefan.moritz@cea-pme.com</a:t>
            </a:r>
            <a:r>
              <a:rPr lang="en-GB" sz="4000" i="1" spc="-100" dirty="0">
                <a:solidFill>
                  <a:srgbClr val="1782BF"/>
                </a:solidFill>
                <a:latin typeface="Cambria"/>
                <a:ea typeface="+mj-ea"/>
                <a:cs typeface="+mj-cs"/>
              </a:rPr>
              <a:t> </a:t>
            </a:r>
          </a:p>
        </p:txBody>
      </p:sp>
      <p:pic>
        <p:nvPicPr>
          <p:cNvPr id="4" name="Immagine 3" descr="index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49" y="5450701"/>
            <a:ext cx="687600" cy="762475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Immagine 9" descr="EuropeanEntrepreneurs_Logo_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2" y="120987"/>
            <a:ext cx="3236172" cy="14698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188001-CE8E-46EA-B7EE-E97878D80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3665" y="0"/>
            <a:ext cx="4957860" cy="99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5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1</TotalTime>
  <Words>300</Words>
  <Application>Microsoft Office PowerPoint</Application>
  <PresentationFormat>Diaprojekcija na zaslonu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The DigitaliseSME Project  6th SME CONFERENCE IN LJUBLJANA  GZS, April 2nd 2019 </vt:lpstr>
      <vt:lpstr>Project’s Overview </vt:lpstr>
      <vt:lpstr>Who can participate – SMEs and DEs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finance for SME with Europe 2014-2020</dc:title>
  <dc:creator>Stefan Moritz</dc:creator>
  <cp:lastModifiedBy>Lidija Flajs</cp:lastModifiedBy>
  <cp:revision>187</cp:revision>
  <cp:lastPrinted>2014-07-18T09:59:08Z</cp:lastPrinted>
  <dcterms:created xsi:type="dcterms:W3CDTF">2013-10-16T14:16:47Z</dcterms:created>
  <dcterms:modified xsi:type="dcterms:W3CDTF">2019-04-01T09:31:04Z</dcterms:modified>
</cp:coreProperties>
</file>